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7"/>
  </p:handoutMasterIdLst>
  <p:sldIdLst>
    <p:sldId id="259" r:id="rId2"/>
    <p:sldId id="260"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61" r:id="rId3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7" autoAdjust="0"/>
  </p:normalViewPr>
  <p:slideViewPr>
    <p:cSldViewPr>
      <p:cViewPr varScale="1">
        <p:scale>
          <a:sx n="73" d="100"/>
          <a:sy n="73" d="100"/>
        </p:scale>
        <p:origin x="132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18.03.2020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Halkla İlişkiler </a:t>
            </a:r>
            <a:r>
              <a:rPr lang="tr-TR" altLang="tr-TR" sz="3200" b="1" dirty="0" err="1" smtClean="0"/>
              <a:t>veTanıtım</a:t>
            </a:r>
            <a:endParaRPr lang="tr-TR" altLang="tr-TR" sz="3200" b="1" dirty="0"/>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HİT 204 Kamuoyu ve Pazar Araştırmaları</a:t>
            </a:r>
            <a:endParaRPr lang="tr-TR" altLang="tr-TR" b="1" i="1" dirty="0"/>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a:t>
            </a: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Üyesi Burcu ALTIPARMAK</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856185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smtClean="0"/>
              <a:t>Kamuoyu Araştırmaları</a:t>
            </a:r>
            <a:endParaRPr lang="tr-TR" altLang="tr-TR" sz="4400" dirty="0"/>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Hafta-5</a:t>
            </a:r>
            <a:endParaRPr lang="tr-TR" altLang="tr-TR" sz="2800" i="1" dirty="0"/>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HİT 204 Kamuoyu ve Pazar Araştırmaları</a:t>
            </a:r>
            <a:endParaRPr lang="tr-TR" altLang="tr-TR" sz="3200" i="1" dirty="0"/>
          </a:p>
        </p:txBody>
      </p:sp>
    </p:spTree>
    <p:extLst>
      <p:ext uri="{BB962C8B-B14F-4D97-AF65-F5344CB8AC3E}">
        <p14:creationId xmlns:p14="http://schemas.microsoft.com/office/powerpoint/2010/main" val="2681468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Tanımlar</a:t>
            </a:r>
          </a:p>
        </p:txBody>
      </p:sp>
      <p:sp>
        <p:nvSpPr>
          <p:cNvPr id="3" name="İçerik Yer Tutucusu 2"/>
          <p:cNvSpPr>
            <a:spLocks noGrp="1"/>
          </p:cNvSpPr>
          <p:nvPr>
            <p:ph idx="1"/>
          </p:nvPr>
        </p:nvSpPr>
        <p:spPr>
          <a:xfrm>
            <a:off x="1445455" y="1965082"/>
            <a:ext cx="7183004" cy="3325586"/>
          </a:xfrm>
        </p:spPr>
        <p:txBody>
          <a:bodyPr>
            <a:noAutofit/>
          </a:bodyPr>
          <a:lstStyle/>
          <a:p>
            <a:r>
              <a:rPr lang="tr-TR" sz="1800" b="1" dirty="0">
                <a:solidFill>
                  <a:srgbClr val="C00000"/>
                </a:solidFill>
              </a:rPr>
              <a:t>Kamuoyu araştırması</a:t>
            </a:r>
            <a:r>
              <a:rPr lang="tr-TR" sz="1800" b="1" dirty="0"/>
              <a:t>, alt bir gruba veya daha büyük bir gruba genelleştirmek için kullanılan örneklemden veya örneklemin elde edildiği popülasyondan sistematik, bilimsel ve tarafsız bilgi toplama işlevidir. </a:t>
            </a:r>
          </a:p>
          <a:p>
            <a:endParaRPr lang="tr-TR" sz="1800" b="1" dirty="0"/>
          </a:p>
          <a:p>
            <a:r>
              <a:rPr lang="tr-TR" sz="1800" b="1" dirty="0"/>
              <a:t>Kamuoyu araştırması zamanın bir bölümündeki tutum, davranış, düşünce, nitelik ve ilişkilerin, bütün parametrelerin ölçülendirilmesidir. Bu bilgiler toplumun daha geniş kesimlerine yayılabilir.</a:t>
            </a:r>
          </a:p>
          <a:p>
            <a:endParaRPr lang="tr-TR" sz="1800" b="1" dirty="0"/>
          </a:p>
        </p:txBody>
      </p:sp>
    </p:spTree>
    <p:extLst>
      <p:ext uri="{BB962C8B-B14F-4D97-AF65-F5344CB8AC3E}">
        <p14:creationId xmlns:p14="http://schemas.microsoft.com/office/powerpoint/2010/main" val="2530169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12873" y="1785718"/>
            <a:ext cx="7744265" cy="3504949"/>
          </a:xfrm>
        </p:spPr>
        <p:txBody>
          <a:bodyPr>
            <a:normAutofit/>
          </a:bodyPr>
          <a:lstStyle/>
          <a:p>
            <a:pPr lvl="0">
              <a:buClr>
                <a:srgbClr val="A53010"/>
              </a:buClr>
            </a:pPr>
            <a:endParaRPr lang="tr-TR" sz="1800" b="1" dirty="0">
              <a:solidFill>
                <a:prstClr val="black">
                  <a:lumMod val="75000"/>
                  <a:lumOff val="25000"/>
                </a:prstClr>
              </a:solidFill>
            </a:endParaRPr>
          </a:p>
          <a:p>
            <a:pPr lvl="0">
              <a:buClr>
                <a:srgbClr val="A53010"/>
              </a:buClr>
            </a:pPr>
            <a:r>
              <a:rPr lang="tr-TR" sz="1800" b="1" dirty="0">
                <a:solidFill>
                  <a:prstClr val="black">
                    <a:lumMod val="75000"/>
                    <a:lumOff val="25000"/>
                  </a:prstClr>
                </a:solidFill>
              </a:rPr>
              <a:t>Belirlenmiş bir yığını temsil ettiği düşünülen belli sayıdaki kişiye, önceden belirlenmiş belli sayıda soru sorma ve cevap alma işi olup, örnekleme yöntemiyle elde edilen cevap dağılımlarının söz konusu yığının bütünü için geçerli tahminleri vermesidir.</a:t>
            </a:r>
          </a:p>
          <a:p>
            <a:pPr lvl="0">
              <a:buClr>
                <a:srgbClr val="A53010"/>
              </a:buClr>
            </a:pPr>
            <a:endParaRPr lang="tr-TR" sz="1800" b="1" dirty="0">
              <a:solidFill>
                <a:prstClr val="black">
                  <a:lumMod val="75000"/>
                  <a:lumOff val="25000"/>
                </a:prstClr>
              </a:solidFill>
            </a:endParaRPr>
          </a:p>
          <a:p>
            <a:pPr lvl="0">
              <a:buClr>
                <a:srgbClr val="A53010"/>
              </a:buClr>
            </a:pPr>
            <a:r>
              <a:rPr lang="tr-TR" sz="1800" b="1" dirty="0">
                <a:solidFill>
                  <a:prstClr val="black">
                    <a:lumMod val="75000"/>
                    <a:lumOff val="25000"/>
                  </a:prstClr>
                </a:solidFill>
              </a:rPr>
              <a:t>Kamuoyunu temsil etmek üzere seçilen örnek grubunu oluşturan bireylerle görüşülerek, belirli bir (ya da birkaç) konu hakkındaki eğilimlerini, görüşlerini, kanaatlerini ya da kimi zaman tutum ve davranışlarını saptamak amacıyla yapılan araştırma biçimi</a:t>
            </a:r>
          </a:p>
          <a:p>
            <a:endParaRPr lang="tr-TR" dirty="0"/>
          </a:p>
        </p:txBody>
      </p:sp>
    </p:spTree>
    <p:extLst>
      <p:ext uri="{BB962C8B-B14F-4D97-AF65-F5344CB8AC3E}">
        <p14:creationId xmlns:p14="http://schemas.microsoft.com/office/powerpoint/2010/main" val="2787819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50033" y="1416441"/>
            <a:ext cx="7478426" cy="3874226"/>
          </a:xfrm>
        </p:spPr>
        <p:txBody>
          <a:bodyPr>
            <a:normAutofit lnSpcReduction="10000"/>
          </a:bodyPr>
          <a:lstStyle/>
          <a:p>
            <a:endParaRPr lang="tr-TR" sz="1650" b="1" dirty="0">
              <a:solidFill>
                <a:prstClr val="black">
                  <a:lumMod val="75000"/>
                  <a:lumOff val="25000"/>
                </a:prstClr>
              </a:solidFill>
            </a:endParaRPr>
          </a:p>
          <a:p>
            <a:r>
              <a:rPr lang="tr-TR" sz="1650" b="1" dirty="0">
                <a:solidFill>
                  <a:prstClr val="black">
                    <a:lumMod val="75000"/>
                    <a:lumOff val="25000"/>
                  </a:prstClr>
                </a:solidFill>
              </a:rPr>
              <a:t>Kamuoyu araştırması ikna etmek veya davranışları tanımlamak için organize edilmez.</a:t>
            </a:r>
          </a:p>
          <a:p>
            <a:endParaRPr lang="tr-TR" sz="1650" b="1" dirty="0">
              <a:solidFill>
                <a:prstClr val="black">
                  <a:lumMod val="75000"/>
                  <a:lumOff val="25000"/>
                </a:prstClr>
              </a:solidFill>
            </a:endParaRPr>
          </a:p>
          <a:p>
            <a:r>
              <a:rPr lang="tr-TR" sz="1650" b="1" dirty="0" err="1">
                <a:solidFill>
                  <a:prstClr val="black">
                    <a:lumMod val="75000"/>
                    <a:lumOff val="25000"/>
                  </a:prstClr>
                </a:solidFill>
              </a:rPr>
              <a:t>Kamouyu</a:t>
            </a:r>
            <a:r>
              <a:rPr lang="tr-TR" sz="1650" b="1" dirty="0">
                <a:solidFill>
                  <a:prstClr val="black">
                    <a:lumMod val="75000"/>
                    <a:lumOff val="25000"/>
                  </a:prstClr>
                </a:solidFill>
              </a:rPr>
              <a:t> araştırmasının temel amaçları</a:t>
            </a:r>
          </a:p>
          <a:p>
            <a:pPr marL="342900" lvl="1" indent="0">
              <a:buNone/>
            </a:pPr>
            <a:r>
              <a:rPr lang="tr-TR" dirty="0"/>
              <a:t>	</a:t>
            </a:r>
          </a:p>
          <a:p>
            <a:pPr marL="342900" lvl="1" indent="0">
              <a:buNone/>
            </a:pPr>
            <a:r>
              <a:rPr lang="tr-TR" sz="1800" b="1" dirty="0"/>
              <a:t>	1. Toplumsal gerçeklikleri belirlemek,  </a:t>
            </a:r>
          </a:p>
          <a:p>
            <a:pPr lvl="1"/>
            <a:endParaRPr lang="tr-TR" sz="1800" b="1" dirty="0"/>
          </a:p>
          <a:p>
            <a:pPr marL="342900" lvl="1" indent="0">
              <a:buNone/>
            </a:pPr>
            <a:r>
              <a:rPr lang="tr-TR" sz="1800" b="1" dirty="0"/>
              <a:t>	2. Belirli konularda tutum ve kanaatleri ölçmek, </a:t>
            </a:r>
          </a:p>
          <a:p>
            <a:pPr lvl="1"/>
            <a:endParaRPr lang="tr-TR" sz="1800" b="1" dirty="0"/>
          </a:p>
          <a:p>
            <a:pPr marL="342900" lvl="1" indent="0">
              <a:buNone/>
            </a:pPr>
            <a:r>
              <a:rPr lang="tr-TR" sz="1800" b="1" dirty="0"/>
              <a:t>	3. Zaman içerisinde hedef kitlede meydana gelen 			değişmeleri ortaya çıkarmak</a:t>
            </a:r>
          </a:p>
          <a:p>
            <a:pPr marL="342900" lvl="1" indent="0">
              <a:buNone/>
            </a:pPr>
            <a:endParaRPr lang="tr-TR" dirty="0"/>
          </a:p>
        </p:txBody>
      </p:sp>
    </p:spTree>
    <p:extLst>
      <p:ext uri="{BB962C8B-B14F-4D97-AF65-F5344CB8AC3E}">
        <p14:creationId xmlns:p14="http://schemas.microsoft.com/office/powerpoint/2010/main" val="1939193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1800" b="1" dirty="0"/>
              <a:t>Kamuoyu araştırmalarının toplumsal gerçeklikleri saptaması, tutum ve kanaatleri ölçmesi ve hedef kitledeki değişimleri tespit etmesi, toplumun birçok kesimi tarafından önemli bir unsur olarak görülmesini sağlamıştır. </a:t>
            </a:r>
          </a:p>
        </p:txBody>
      </p:sp>
    </p:spTree>
    <p:extLst>
      <p:ext uri="{BB962C8B-B14F-4D97-AF65-F5344CB8AC3E}">
        <p14:creationId xmlns:p14="http://schemas.microsoft.com/office/powerpoint/2010/main" val="3556066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44694" y="1184324"/>
            <a:ext cx="6683765" cy="728003"/>
          </a:xfrm>
        </p:spPr>
        <p:txBody>
          <a:bodyPr/>
          <a:lstStyle/>
          <a:p>
            <a:r>
              <a:rPr lang="tr-TR" dirty="0"/>
              <a:t>Kamuoyu Araştırmalarının Konuları</a:t>
            </a:r>
          </a:p>
        </p:txBody>
      </p:sp>
      <p:sp>
        <p:nvSpPr>
          <p:cNvPr id="3" name="İçerik Yer Tutucusu 2"/>
          <p:cNvSpPr>
            <a:spLocks noGrp="1"/>
          </p:cNvSpPr>
          <p:nvPr>
            <p:ph idx="1"/>
          </p:nvPr>
        </p:nvSpPr>
        <p:spPr>
          <a:xfrm>
            <a:off x="1076179" y="2081139"/>
            <a:ext cx="7552280" cy="3640016"/>
          </a:xfrm>
        </p:spPr>
        <p:txBody>
          <a:bodyPr>
            <a:noAutofit/>
          </a:bodyPr>
          <a:lstStyle/>
          <a:p>
            <a:r>
              <a:rPr lang="tr-TR" sz="1800" b="1" dirty="0"/>
              <a:t>insanların neleri sorun olarak gördüğünü, </a:t>
            </a:r>
          </a:p>
          <a:p>
            <a:r>
              <a:rPr lang="tr-TR" sz="1800" b="1" dirty="0"/>
              <a:t>siyasi hareketliliği,</a:t>
            </a:r>
          </a:p>
          <a:p>
            <a:r>
              <a:rPr lang="tr-TR" sz="1800" b="1" dirty="0"/>
              <a:t>ekonomik kaynakların nasıl kullanılacağını, </a:t>
            </a:r>
          </a:p>
          <a:p>
            <a:r>
              <a:rPr lang="tr-TR" sz="1800" b="1" dirty="0"/>
              <a:t>siyasi partilerin dönemlere göre oy potansiyelini, </a:t>
            </a:r>
          </a:p>
          <a:p>
            <a:r>
              <a:rPr lang="tr-TR" sz="1800" b="1" dirty="0"/>
              <a:t>hükümet çalışmalarının kamuoyu tarafından nasıl algılandığını, </a:t>
            </a:r>
          </a:p>
          <a:p>
            <a:r>
              <a:rPr lang="tr-TR" sz="1800" b="1" dirty="0"/>
              <a:t>hangi sorun ve gelişmelerin toplumu etkilediğini, </a:t>
            </a:r>
          </a:p>
          <a:p>
            <a:r>
              <a:rPr lang="tr-TR" sz="1800" b="1" dirty="0"/>
              <a:t>kişilerin neleri beğenip beğenmediğini</a:t>
            </a:r>
          </a:p>
          <a:p>
            <a:pPr marL="0" indent="0">
              <a:buNone/>
            </a:pPr>
            <a:r>
              <a:rPr lang="tr-TR" sz="1800" b="1" dirty="0"/>
              <a:t>			</a:t>
            </a:r>
          </a:p>
          <a:p>
            <a:pPr marL="0" indent="0">
              <a:buNone/>
            </a:pPr>
            <a:r>
              <a:rPr lang="tr-TR" sz="1800" b="1" dirty="0"/>
              <a:t>		</a:t>
            </a:r>
            <a:r>
              <a:rPr lang="tr-TR" sz="1800" b="1" dirty="0" smtClean="0"/>
              <a:t>öğrenmek </a:t>
            </a:r>
            <a:r>
              <a:rPr lang="tr-TR" sz="1800" b="1" dirty="0"/>
              <a:t>için kamuoyu araştırmalarına </a:t>
            </a:r>
            <a:r>
              <a:rPr lang="tr-TR" sz="1800" b="1" dirty="0" err="1"/>
              <a:t>yönelinir</a:t>
            </a:r>
            <a:r>
              <a:rPr lang="tr-TR" sz="1800" b="1" dirty="0"/>
              <a:t>.</a:t>
            </a:r>
          </a:p>
        </p:txBody>
      </p:sp>
    </p:spTree>
    <p:extLst>
      <p:ext uri="{BB962C8B-B14F-4D97-AF65-F5344CB8AC3E}">
        <p14:creationId xmlns:p14="http://schemas.microsoft.com/office/powerpoint/2010/main" val="814728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29397" y="1314782"/>
            <a:ext cx="7299062" cy="692502"/>
          </a:xfrm>
        </p:spPr>
        <p:txBody>
          <a:bodyPr/>
          <a:lstStyle/>
          <a:p>
            <a:r>
              <a:rPr lang="tr-TR" dirty="0"/>
              <a:t>Kamuoyu Araştırmasında Elde Edilen Bilgiler</a:t>
            </a:r>
          </a:p>
        </p:txBody>
      </p:sp>
      <p:sp>
        <p:nvSpPr>
          <p:cNvPr id="3" name="İçerik Yer Tutucusu 2"/>
          <p:cNvSpPr>
            <a:spLocks noGrp="1"/>
          </p:cNvSpPr>
          <p:nvPr>
            <p:ph idx="1"/>
          </p:nvPr>
        </p:nvSpPr>
        <p:spPr>
          <a:xfrm>
            <a:off x="970671" y="2081139"/>
            <a:ext cx="7657788" cy="3209528"/>
          </a:xfrm>
        </p:spPr>
        <p:txBody>
          <a:bodyPr>
            <a:normAutofit/>
          </a:bodyPr>
          <a:lstStyle/>
          <a:p>
            <a:pPr marL="0" indent="0">
              <a:buNone/>
            </a:pPr>
            <a:r>
              <a:rPr lang="tr-TR" sz="1800" b="1" dirty="0">
                <a:solidFill>
                  <a:srgbClr val="C00000"/>
                </a:solidFill>
              </a:rPr>
              <a:t>İnsanların Düşünceleri: </a:t>
            </a:r>
          </a:p>
          <a:p>
            <a:pPr marL="0" indent="0">
              <a:buNone/>
            </a:pPr>
            <a:endParaRPr lang="tr-TR" sz="1800" b="1" dirty="0">
              <a:solidFill>
                <a:srgbClr val="C00000"/>
              </a:solidFill>
            </a:endParaRPr>
          </a:p>
          <a:p>
            <a:r>
              <a:rPr lang="tr-TR" sz="1800" b="1" dirty="0"/>
              <a:t>Neleri önemli sorun olarak gördükleri</a:t>
            </a:r>
          </a:p>
          <a:p>
            <a:r>
              <a:rPr lang="tr-TR" sz="1800" b="1" dirty="0"/>
              <a:t>Mevcut sorunlar ve siyaset üzerine düşündükleri</a:t>
            </a:r>
          </a:p>
          <a:p>
            <a:r>
              <a:rPr lang="tr-TR" sz="1800" b="1" dirty="0"/>
              <a:t>Politikada görmek istedikleri değişiklikler</a:t>
            </a:r>
          </a:p>
          <a:p>
            <a:r>
              <a:rPr lang="tr-TR" sz="1800" b="1" dirty="0"/>
              <a:t>Bütçe kararları konusundaki fikirler</a:t>
            </a:r>
          </a:p>
          <a:p>
            <a:r>
              <a:rPr lang="tr-TR" sz="1800" b="1" dirty="0"/>
              <a:t>Kamuoyunun kendisiyle ilgili düşünceleri</a:t>
            </a:r>
          </a:p>
          <a:p>
            <a:r>
              <a:rPr lang="tr-TR" sz="1800" b="1" dirty="0"/>
              <a:t>Kaynakların kullanımı konularına yaklaşımlar</a:t>
            </a:r>
          </a:p>
        </p:txBody>
      </p:sp>
    </p:spTree>
    <p:extLst>
      <p:ext uri="{BB962C8B-B14F-4D97-AF65-F5344CB8AC3E}">
        <p14:creationId xmlns:p14="http://schemas.microsoft.com/office/powerpoint/2010/main" val="1356457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tr-TR" sz="1800" b="1" dirty="0">
                <a:solidFill>
                  <a:srgbClr val="C00000"/>
                </a:solidFill>
              </a:rPr>
              <a:t>İnsanların Bildikleri</a:t>
            </a:r>
          </a:p>
          <a:p>
            <a:pPr marL="0" indent="0">
              <a:buNone/>
            </a:pPr>
            <a:endParaRPr lang="tr-TR" sz="1800" b="1" dirty="0"/>
          </a:p>
          <a:p>
            <a:r>
              <a:rPr lang="tr-TR" sz="1800" b="1" dirty="0"/>
              <a:t>Hangi siyasi simge ve grupların farkında oldukları</a:t>
            </a:r>
          </a:p>
          <a:p>
            <a:r>
              <a:rPr lang="tr-TR" sz="1800" b="1" dirty="0"/>
              <a:t>Kendileri için hangi gelişme ve argümanların önemli olduğu</a:t>
            </a:r>
          </a:p>
          <a:p>
            <a:r>
              <a:rPr lang="tr-TR" sz="1800" b="1" dirty="0"/>
              <a:t>Olayları ne kadar bildikleri</a:t>
            </a:r>
          </a:p>
        </p:txBody>
      </p:sp>
    </p:spTree>
    <p:extLst>
      <p:ext uri="{BB962C8B-B14F-4D97-AF65-F5344CB8AC3E}">
        <p14:creationId xmlns:p14="http://schemas.microsoft.com/office/powerpoint/2010/main" val="2031238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41909" y="1954530"/>
            <a:ext cx="6686550" cy="3336137"/>
          </a:xfrm>
        </p:spPr>
        <p:txBody>
          <a:bodyPr>
            <a:normAutofit/>
          </a:bodyPr>
          <a:lstStyle/>
          <a:p>
            <a:pPr marL="0" indent="0">
              <a:buNone/>
            </a:pPr>
            <a:r>
              <a:rPr lang="tr-TR" sz="1800" b="1" dirty="0">
                <a:solidFill>
                  <a:srgbClr val="C00000"/>
                </a:solidFill>
              </a:rPr>
              <a:t>Siyasi objeler ve gelişmeleri insanların kabul edişi:</a:t>
            </a:r>
          </a:p>
          <a:p>
            <a:pPr marL="0" indent="0">
              <a:buNone/>
            </a:pPr>
            <a:endParaRPr lang="tr-TR" sz="1800" b="1" dirty="0">
              <a:solidFill>
                <a:srgbClr val="C00000"/>
              </a:solidFill>
            </a:endParaRPr>
          </a:p>
          <a:p>
            <a:r>
              <a:rPr lang="tr-TR" sz="1800" b="1" dirty="0"/>
              <a:t>Siyasi simgelerin ve performansların nasıl değerlendirildiği</a:t>
            </a:r>
          </a:p>
          <a:p>
            <a:r>
              <a:rPr lang="tr-TR" sz="1800" b="1" dirty="0"/>
              <a:t>Gruplar ve davranışlar için hangi duygusal bağa sahip olunduğu</a:t>
            </a:r>
          </a:p>
          <a:p>
            <a:r>
              <a:rPr lang="tr-TR" sz="1800" b="1" dirty="0"/>
              <a:t>Nasıl oy kullanılacağı</a:t>
            </a:r>
          </a:p>
          <a:p>
            <a:r>
              <a:rPr lang="tr-TR" sz="1800" b="1" dirty="0"/>
              <a:t>Siyasi simgeler ve sorunlara nasıl tepki gösterildiği</a:t>
            </a:r>
          </a:p>
        </p:txBody>
      </p:sp>
    </p:spTree>
    <p:extLst>
      <p:ext uri="{BB962C8B-B14F-4D97-AF65-F5344CB8AC3E}">
        <p14:creationId xmlns:p14="http://schemas.microsoft.com/office/powerpoint/2010/main" val="2970916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41909" y="2154995"/>
            <a:ext cx="6686550" cy="3135672"/>
          </a:xfrm>
        </p:spPr>
        <p:txBody>
          <a:bodyPr>
            <a:normAutofit/>
          </a:bodyPr>
          <a:lstStyle/>
          <a:p>
            <a:pPr marL="0" indent="0">
              <a:buNone/>
            </a:pPr>
            <a:r>
              <a:rPr lang="tr-TR" sz="1800" b="1" dirty="0">
                <a:solidFill>
                  <a:srgbClr val="C00000"/>
                </a:solidFill>
              </a:rPr>
              <a:t>İnsan Karakteristikleri:</a:t>
            </a:r>
          </a:p>
          <a:p>
            <a:endParaRPr lang="tr-TR" sz="1800" b="1" dirty="0"/>
          </a:p>
          <a:p>
            <a:r>
              <a:rPr lang="tr-TR" sz="1800" b="1" dirty="0"/>
              <a:t>İnsanların hangi sosyal ve siyasal özelliklerinin olduğu</a:t>
            </a:r>
          </a:p>
          <a:p>
            <a:r>
              <a:rPr lang="tr-TR" sz="1800" b="1" dirty="0"/>
              <a:t>Hangi olay ve konu ile ilgilendikleri</a:t>
            </a:r>
          </a:p>
          <a:p>
            <a:r>
              <a:rPr lang="tr-TR" sz="1800" b="1" dirty="0"/>
              <a:t>Değişik konularla ilgili bilgilerini nereden aldıkları</a:t>
            </a:r>
          </a:p>
        </p:txBody>
      </p:sp>
    </p:spTree>
    <p:extLst>
      <p:ext uri="{BB962C8B-B14F-4D97-AF65-F5344CB8AC3E}">
        <p14:creationId xmlns:p14="http://schemas.microsoft.com/office/powerpoint/2010/main" val="376771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44694" y="1325332"/>
            <a:ext cx="6683765" cy="629198"/>
          </a:xfrm>
        </p:spPr>
        <p:txBody>
          <a:bodyPr/>
          <a:lstStyle/>
          <a:p>
            <a:r>
              <a:rPr lang="tr-TR" dirty="0"/>
              <a:t>Kamuoyu araştırmalarının işlevleri</a:t>
            </a:r>
          </a:p>
        </p:txBody>
      </p:sp>
      <p:sp>
        <p:nvSpPr>
          <p:cNvPr id="3" name="İçerik Yer Tutucusu 2"/>
          <p:cNvSpPr>
            <a:spLocks noGrp="1"/>
          </p:cNvSpPr>
          <p:nvPr>
            <p:ph idx="1"/>
          </p:nvPr>
        </p:nvSpPr>
        <p:spPr>
          <a:xfrm>
            <a:off x="1941909" y="2049487"/>
            <a:ext cx="6686550" cy="3241180"/>
          </a:xfrm>
        </p:spPr>
        <p:txBody>
          <a:bodyPr/>
          <a:lstStyle/>
          <a:p>
            <a:pPr marL="0" indent="0">
              <a:buNone/>
            </a:pPr>
            <a:endParaRPr lang="tr-TR" dirty="0"/>
          </a:p>
          <a:p>
            <a:r>
              <a:rPr lang="tr-TR" sz="1800" b="1" dirty="0"/>
              <a:t>Toplumda siyasilere bilgi akışı sağlamak,  </a:t>
            </a:r>
          </a:p>
          <a:p>
            <a:r>
              <a:rPr lang="tr-TR" sz="1800" b="1" dirty="0"/>
              <a:t>Kamu için ayna işlevi görmek,</a:t>
            </a:r>
          </a:p>
          <a:p>
            <a:r>
              <a:rPr lang="tr-TR" sz="1800" b="1" dirty="0"/>
              <a:t>Kamuoyunu değiştirme işlevi, </a:t>
            </a:r>
          </a:p>
          <a:p>
            <a:r>
              <a:rPr lang="tr-TR" sz="1800" b="1" dirty="0"/>
              <a:t>Uygulanacak politikaları biçimlendirme işlevi, </a:t>
            </a:r>
          </a:p>
          <a:p>
            <a:r>
              <a:rPr lang="tr-TR" sz="1800" b="1" dirty="0"/>
              <a:t>Zaman içindeki değişimleri gösterme işlevi, </a:t>
            </a:r>
          </a:p>
          <a:p>
            <a:r>
              <a:rPr lang="tr-TR" sz="1800" b="1" dirty="0"/>
              <a:t>Bilinmeyen ve tartışmalı konularda kamuoyuna ağırlık kazandırma işlevi,</a:t>
            </a:r>
          </a:p>
          <a:p>
            <a:r>
              <a:rPr lang="tr-TR" sz="1800" b="1" dirty="0"/>
              <a:t>Azınlık görüşlerine yer verme işlevi. </a:t>
            </a:r>
          </a:p>
        </p:txBody>
      </p:sp>
    </p:spTree>
    <p:extLst>
      <p:ext uri="{BB962C8B-B14F-4D97-AF65-F5344CB8AC3E}">
        <p14:creationId xmlns:p14="http://schemas.microsoft.com/office/powerpoint/2010/main" val="3215417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Nitel ve Nicel Araştırma</a:t>
            </a:r>
          </a:p>
        </p:txBody>
      </p:sp>
      <p:sp>
        <p:nvSpPr>
          <p:cNvPr id="3" name="İçerik Yer Tutucusu 2"/>
          <p:cNvSpPr>
            <a:spLocks noGrp="1"/>
          </p:cNvSpPr>
          <p:nvPr>
            <p:ph idx="1"/>
          </p:nvPr>
        </p:nvSpPr>
        <p:spPr>
          <a:xfrm>
            <a:off x="696351" y="2457450"/>
            <a:ext cx="7932108" cy="2833217"/>
          </a:xfrm>
        </p:spPr>
        <p:txBody>
          <a:bodyPr/>
          <a:lstStyle/>
          <a:p>
            <a:r>
              <a:rPr lang="tr-TR" sz="1800" b="1" dirty="0"/>
              <a:t>Kamuoyu araştırmaları nitel (kalitatif) ve nicel (kantitatif) olmak üzere iki temel yöntemle yapılır</a:t>
            </a:r>
          </a:p>
          <a:p>
            <a:endParaRPr lang="tr-TR" sz="1800" b="1" dirty="0"/>
          </a:p>
          <a:p>
            <a:r>
              <a:rPr lang="tr-TR" sz="1800" b="1" dirty="0"/>
              <a:t>Nitel araştırma; ele aldığı konuyu değerlendirir, kavramları kullanır, kuramsaldır, yorumlar ve yaptığı yorumlama eleştirilebilir. </a:t>
            </a:r>
          </a:p>
          <a:p>
            <a:r>
              <a:rPr lang="tr-TR" sz="1800" b="1" dirty="0"/>
              <a:t>Nicel araştırma; ele aldığı konuyu sayar / ölçer, toplanan veriyi işler, istatistiksel analiz yapar, betimler ve kestirimde bulunur. </a:t>
            </a:r>
          </a:p>
          <a:p>
            <a:pPr marL="0" indent="0">
              <a:buNone/>
            </a:pPr>
            <a:endParaRPr lang="tr-TR" sz="1800" b="1" dirty="0"/>
          </a:p>
        </p:txBody>
      </p:sp>
    </p:spTree>
    <p:extLst>
      <p:ext uri="{BB962C8B-B14F-4D97-AF65-F5344CB8AC3E}">
        <p14:creationId xmlns:p14="http://schemas.microsoft.com/office/powerpoint/2010/main" val="4164253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24353" y="1574703"/>
            <a:ext cx="7204106" cy="3715964"/>
          </a:xfrm>
        </p:spPr>
        <p:txBody>
          <a:bodyPr>
            <a:normAutofit/>
          </a:bodyPr>
          <a:lstStyle/>
          <a:p>
            <a:r>
              <a:rPr lang="tr-TR" sz="1800" b="1" dirty="0"/>
              <a:t>Sayısal bir sonuç elde etmeye yönelik olmadığından nitel kamuoyu araştırmalarında görüşülen kişilerin araştırma evreninde aranan belirli özelliklere sahip olması istenir ancak “tam </a:t>
            </a:r>
            <a:r>
              <a:rPr lang="tr-TR" sz="1800" b="1" dirty="0" err="1"/>
              <a:t>temsiliyet</a:t>
            </a:r>
            <a:r>
              <a:rPr lang="tr-TR" sz="1800" b="1" dirty="0"/>
              <a:t>” koşulu aranmaz.</a:t>
            </a:r>
          </a:p>
          <a:p>
            <a:endParaRPr lang="tr-TR" sz="1800" b="1" dirty="0"/>
          </a:p>
          <a:p>
            <a:r>
              <a:rPr lang="tr-TR" sz="1800" b="1" dirty="0"/>
              <a:t> Nicel kamuoyu araştırmalarında ise sayısal </a:t>
            </a:r>
            <a:r>
              <a:rPr lang="tr-TR" sz="1800" b="1" dirty="0" err="1"/>
              <a:t>temsiliyet</a:t>
            </a:r>
            <a:r>
              <a:rPr lang="tr-TR" sz="1800" b="1" dirty="0"/>
              <a:t> temel olduğundan, araştırma evrenini hatasız olarak temsil edecek örneklem kitlesinin seçimi büyük bir öneme sahiptir. </a:t>
            </a:r>
          </a:p>
          <a:p>
            <a:endParaRPr lang="tr-TR" sz="1800" b="1" dirty="0"/>
          </a:p>
          <a:p>
            <a:r>
              <a:rPr lang="tr-TR" sz="1800" b="1" dirty="0"/>
              <a:t>Nicel kamuoyu araştırmalarının en yaygın tekniği ankettir. </a:t>
            </a:r>
          </a:p>
        </p:txBody>
      </p:sp>
    </p:spTree>
    <p:extLst>
      <p:ext uri="{BB962C8B-B14F-4D97-AF65-F5344CB8AC3E}">
        <p14:creationId xmlns:p14="http://schemas.microsoft.com/office/powerpoint/2010/main" val="1877911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Kamuoyu Araştırması Türleri</a:t>
            </a:r>
          </a:p>
        </p:txBody>
      </p:sp>
      <p:sp>
        <p:nvSpPr>
          <p:cNvPr id="3" name="İçerik Yer Tutucusu 2"/>
          <p:cNvSpPr>
            <a:spLocks noGrp="1"/>
          </p:cNvSpPr>
          <p:nvPr>
            <p:ph idx="1"/>
          </p:nvPr>
        </p:nvSpPr>
        <p:spPr/>
        <p:txBody>
          <a:bodyPr>
            <a:normAutofit/>
          </a:bodyPr>
          <a:lstStyle/>
          <a:p>
            <a:r>
              <a:rPr lang="tr-TR" sz="1800" b="1" dirty="0"/>
              <a:t> 1- Derinlemesine Gözlem</a:t>
            </a:r>
          </a:p>
          <a:p>
            <a:r>
              <a:rPr lang="tr-TR" sz="1800" b="1" dirty="0"/>
              <a:t> 2- Kısa Kamuoyu Araştırmaları</a:t>
            </a:r>
          </a:p>
          <a:p>
            <a:r>
              <a:rPr lang="tr-TR" sz="1800" b="1" dirty="0"/>
              <a:t> 3- Açıklayıcı Kamuoyu Araştırmaları</a:t>
            </a:r>
          </a:p>
          <a:p>
            <a:r>
              <a:rPr lang="tr-TR" sz="1800" b="1" dirty="0"/>
              <a:t> 4- Paneller:</a:t>
            </a:r>
          </a:p>
        </p:txBody>
      </p:sp>
    </p:spTree>
    <p:extLst>
      <p:ext uri="{BB962C8B-B14F-4D97-AF65-F5344CB8AC3E}">
        <p14:creationId xmlns:p14="http://schemas.microsoft.com/office/powerpoint/2010/main" val="3047211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Derinlemesine Gözlem</a:t>
            </a:r>
            <a:br>
              <a:rPr lang="tr-TR" dirty="0"/>
            </a:br>
            <a:endParaRPr lang="tr-TR" dirty="0"/>
          </a:p>
        </p:txBody>
      </p:sp>
      <p:sp>
        <p:nvSpPr>
          <p:cNvPr id="3" name="İçerik Yer Tutucusu 2"/>
          <p:cNvSpPr>
            <a:spLocks noGrp="1"/>
          </p:cNvSpPr>
          <p:nvPr>
            <p:ph idx="1"/>
          </p:nvPr>
        </p:nvSpPr>
        <p:spPr>
          <a:xfrm>
            <a:off x="1287193" y="2457450"/>
            <a:ext cx="7341266" cy="2833217"/>
          </a:xfrm>
        </p:spPr>
        <p:txBody>
          <a:bodyPr>
            <a:normAutofit/>
          </a:bodyPr>
          <a:lstStyle/>
          <a:p>
            <a:r>
              <a:rPr lang="tr-TR" sz="1800" b="1" dirty="0"/>
              <a:t>Kamuoyu araştırmalarının en yaygın olanıdır. </a:t>
            </a:r>
          </a:p>
          <a:p>
            <a:endParaRPr lang="tr-TR" sz="1800" b="1" dirty="0"/>
          </a:p>
          <a:p>
            <a:r>
              <a:rPr lang="tr-TR" sz="1800" b="1" dirty="0"/>
              <a:t>Kamuoyunun görüşlerini bir veya birkaç başlık altında ele alan 20- 60 dakika süren araştırmalardır.</a:t>
            </a:r>
          </a:p>
          <a:p>
            <a:pPr marL="0" indent="0">
              <a:buNone/>
            </a:pPr>
            <a:endParaRPr lang="tr-TR" sz="1800" b="1" dirty="0"/>
          </a:p>
          <a:p>
            <a:r>
              <a:rPr lang="tr-TR" sz="1800" b="1" dirty="0"/>
              <a:t>Bu yöntemle olayların etkisini ölçmek ve zamanla ortaya çıkan değişimleri belirlemek için yapılır.</a:t>
            </a:r>
          </a:p>
        </p:txBody>
      </p:sp>
    </p:spTree>
    <p:extLst>
      <p:ext uri="{BB962C8B-B14F-4D97-AF65-F5344CB8AC3E}">
        <p14:creationId xmlns:p14="http://schemas.microsoft.com/office/powerpoint/2010/main" val="4245506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Kısa Kamuoyu Araştırmaları</a:t>
            </a:r>
            <a:br>
              <a:rPr lang="tr-TR" dirty="0"/>
            </a:br>
            <a:endParaRPr lang="tr-TR" dirty="0"/>
          </a:p>
        </p:txBody>
      </p:sp>
      <p:sp>
        <p:nvSpPr>
          <p:cNvPr id="3" name="İçerik Yer Tutucusu 2"/>
          <p:cNvSpPr>
            <a:spLocks noGrp="1"/>
          </p:cNvSpPr>
          <p:nvPr>
            <p:ph idx="1"/>
          </p:nvPr>
        </p:nvSpPr>
        <p:spPr>
          <a:xfrm>
            <a:off x="1276644" y="2457450"/>
            <a:ext cx="7351816" cy="2833217"/>
          </a:xfrm>
        </p:spPr>
        <p:txBody>
          <a:bodyPr>
            <a:normAutofit/>
          </a:bodyPr>
          <a:lstStyle/>
          <a:p>
            <a:endParaRPr lang="tr-TR" sz="1800" b="1" dirty="0"/>
          </a:p>
          <a:p>
            <a:endParaRPr lang="tr-TR" sz="1800" b="1" dirty="0"/>
          </a:p>
          <a:p>
            <a:r>
              <a:rPr lang="tr-TR" sz="1800" b="1" dirty="0"/>
              <a:t>Belirli olayların, gelişmelerin ve stratejilerin kamuoyu üzerindeki etkisini ölçmek ve zaman içinde değişimini belirlemek için yapılan 10-15 dakika süren araştırmalardır. </a:t>
            </a:r>
          </a:p>
        </p:txBody>
      </p:sp>
    </p:spTree>
    <p:extLst>
      <p:ext uri="{BB962C8B-B14F-4D97-AF65-F5344CB8AC3E}">
        <p14:creationId xmlns:p14="http://schemas.microsoft.com/office/powerpoint/2010/main" val="2461901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Açıklayıcı Kamuoyu Araştırmaları</a:t>
            </a:r>
            <a:br>
              <a:rPr lang="tr-TR" dirty="0"/>
            </a:br>
            <a:endParaRPr lang="tr-TR" dirty="0"/>
          </a:p>
        </p:txBody>
      </p:sp>
      <p:sp>
        <p:nvSpPr>
          <p:cNvPr id="3" name="İçerik Yer Tutucusu 2"/>
          <p:cNvSpPr>
            <a:spLocks noGrp="1"/>
          </p:cNvSpPr>
          <p:nvPr>
            <p:ph idx="1"/>
          </p:nvPr>
        </p:nvSpPr>
        <p:spPr/>
        <p:txBody>
          <a:bodyPr>
            <a:normAutofit/>
          </a:bodyPr>
          <a:lstStyle/>
          <a:p>
            <a:endParaRPr lang="tr-TR" sz="1800" b="1" dirty="0"/>
          </a:p>
          <a:p>
            <a:r>
              <a:rPr lang="tr-TR" sz="1800" b="1" dirty="0"/>
              <a:t>Kısa zaman dilimi içerisinde meydana gelen gelişmeleri açıklamak için kullanılır. </a:t>
            </a:r>
          </a:p>
          <a:p>
            <a:endParaRPr lang="tr-TR" sz="1800" b="1" dirty="0"/>
          </a:p>
          <a:p>
            <a:r>
              <a:rPr lang="tr-TR" sz="1800" b="1" dirty="0"/>
              <a:t>Örneğin, her gece 5-10 dakika süre ile 100-200 kişilik küçük gruplara birkaç soruluk anket uygulanır.</a:t>
            </a:r>
          </a:p>
        </p:txBody>
      </p:sp>
    </p:spTree>
    <p:extLst>
      <p:ext uri="{BB962C8B-B14F-4D97-AF65-F5344CB8AC3E}">
        <p14:creationId xmlns:p14="http://schemas.microsoft.com/office/powerpoint/2010/main" val="1347942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Paneller</a:t>
            </a:r>
          </a:p>
        </p:txBody>
      </p:sp>
      <p:sp>
        <p:nvSpPr>
          <p:cNvPr id="3" name="İçerik Yer Tutucusu 2"/>
          <p:cNvSpPr>
            <a:spLocks noGrp="1"/>
          </p:cNvSpPr>
          <p:nvPr>
            <p:ph idx="1"/>
          </p:nvPr>
        </p:nvSpPr>
        <p:spPr>
          <a:xfrm>
            <a:off x="1181686" y="2457450"/>
            <a:ext cx="7446773" cy="2833217"/>
          </a:xfrm>
        </p:spPr>
        <p:txBody>
          <a:bodyPr>
            <a:normAutofit/>
          </a:bodyPr>
          <a:lstStyle/>
          <a:p>
            <a:endParaRPr lang="tr-TR" sz="1800" b="1" dirty="0"/>
          </a:p>
          <a:p>
            <a:r>
              <a:rPr lang="tr-TR" sz="1800" b="1" dirty="0"/>
              <a:t>İnsanların görüşlerindeki değişiklikleri ve bunun nedenlerini ortaya çıkarmak için zamanın iki değişik noktasında aynı insanlara benzer sorular sorarak yapılan anket çalışmasıdır. </a:t>
            </a:r>
          </a:p>
        </p:txBody>
      </p:sp>
    </p:spTree>
    <p:extLst>
      <p:ext uri="{BB962C8B-B14F-4D97-AF65-F5344CB8AC3E}">
        <p14:creationId xmlns:p14="http://schemas.microsoft.com/office/powerpoint/2010/main" val="246686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Kamuoyu Araştırmalarında Geçerlik ve Güvenilirlik</a:t>
            </a:r>
          </a:p>
        </p:txBody>
      </p:sp>
      <p:sp>
        <p:nvSpPr>
          <p:cNvPr id="3" name="İçerik Yer Tutucusu 2"/>
          <p:cNvSpPr>
            <a:spLocks noGrp="1"/>
          </p:cNvSpPr>
          <p:nvPr>
            <p:ph idx="1"/>
          </p:nvPr>
        </p:nvSpPr>
        <p:spPr/>
        <p:txBody>
          <a:bodyPr/>
          <a:lstStyle/>
          <a:p>
            <a:pPr algn="just">
              <a:lnSpc>
                <a:spcPct val="107000"/>
              </a:lnSpc>
              <a:spcAft>
                <a:spcPts val="600"/>
              </a:spcAft>
            </a:pPr>
            <a:r>
              <a:rPr lang="tr-TR" sz="1800" b="1" dirty="0">
                <a:ea typeface="Calibri" panose="020F0502020204030204" pitchFamily="34" charset="0"/>
                <a:cs typeface="Times New Roman" panose="02020603050405020304" pitchFamily="18" charset="0"/>
              </a:rPr>
              <a:t>Kamuoyu araştırmalarının bilimsel norm ve prensiplere uygun şekilde yapılması gerekmektedir.</a:t>
            </a:r>
          </a:p>
          <a:p>
            <a:endParaRPr lang="tr-TR" dirty="0"/>
          </a:p>
          <a:p>
            <a:r>
              <a:rPr lang="tr-TR" sz="1800" b="1" dirty="0"/>
              <a:t>Bilimsellik niteliği, araştırmada geçerlilik ve güvenilirlik olgusuyla sağlanır.</a:t>
            </a:r>
          </a:p>
        </p:txBody>
      </p:sp>
    </p:spTree>
    <p:extLst>
      <p:ext uri="{BB962C8B-B14F-4D97-AF65-F5344CB8AC3E}">
        <p14:creationId xmlns:p14="http://schemas.microsoft.com/office/powerpoint/2010/main" val="1963562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Güvenilirlik</a:t>
            </a:r>
          </a:p>
        </p:txBody>
      </p:sp>
      <p:sp>
        <p:nvSpPr>
          <p:cNvPr id="3" name="İçerik Yer Tutucusu 2"/>
          <p:cNvSpPr>
            <a:spLocks noGrp="1"/>
          </p:cNvSpPr>
          <p:nvPr>
            <p:ph idx="1"/>
          </p:nvPr>
        </p:nvSpPr>
        <p:spPr>
          <a:xfrm>
            <a:off x="1171135" y="2286000"/>
            <a:ext cx="7457324" cy="3266342"/>
          </a:xfrm>
        </p:spPr>
        <p:txBody>
          <a:bodyPr>
            <a:normAutofit/>
          </a:bodyPr>
          <a:lstStyle/>
          <a:p>
            <a:r>
              <a:rPr lang="tr-TR" sz="1800" b="1" dirty="0">
                <a:ea typeface="Calibri" panose="020F0502020204030204" pitchFamily="34" charset="0"/>
              </a:rPr>
              <a:t>Güvenilirlik, bir ölçüm ya da açıklamanın ölçmek veya açıklamak istediği şeyi tutarlı ve doğru bir biçimde göstermesi ya da açıklaması olarak nitelendirilebilir.</a:t>
            </a:r>
          </a:p>
          <a:p>
            <a:endParaRPr lang="tr-TR" sz="1800" b="1" dirty="0">
              <a:ea typeface="Calibri" panose="020F0502020204030204" pitchFamily="34" charset="0"/>
            </a:endParaRPr>
          </a:p>
          <a:p>
            <a:r>
              <a:rPr lang="tr-TR" sz="1800" b="1" dirty="0">
                <a:ea typeface="Calibri" panose="020F0502020204030204" pitchFamily="34" charset="0"/>
              </a:rPr>
              <a:t>Aynı semboller yardımıyla, aynı süreçler izlenerek, aynı ölçütler kullanıldığında ortaya aynı sonuçlar çıkıyorsa araştırma güvenilir olarak kabul edilebilir </a:t>
            </a:r>
          </a:p>
          <a:p>
            <a:endParaRPr lang="tr-TR" sz="1800" b="1" dirty="0"/>
          </a:p>
          <a:p>
            <a:pPr marL="0" indent="0">
              <a:buNone/>
            </a:pPr>
            <a:endParaRPr lang="tr-TR" sz="1800" b="1" dirty="0"/>
          </a:p>
        </p:txBody>
      </p:sp>
    </p:spTree>
    <p:extLst>
      <p:ext uri="{BB962C8B-B14F-4D97-AF65-F5344CB8AC3E}">
        <p14:creationId xmlns:p14="http://schemas.microsoft.com/office/powerpoint/2010/main" val="651188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98209" y="1775167"/>
            <a:ext cx="7130250" cy="3935437"/>
          </a:xfrm>
        </p:spPr>
        <p:txBody>
          <a:bodyPr>
            <a:normAutofit/>
          </a:bodyPr>
          <a:lstStyle/>
          <a:p>
            <a:pPr marL="0" indent="0">
              <a:buNone/>
            </a:pPr>
            <a:endParaRPr lang="tr-TR" sz="1800" b="1" dirty="0"/>
          </a:p>
          <a:p>
            <a:r>
              <a:rPr lang="tr-TR" sz="1800" b="1" dirty="0"/>
              <a:t>Örneğin, ikişer kiloluk paketlerin aynı terazide her tartışta ikişer kilo oldukları ölçülüyorsa ölçme işlemini gerçekleştiren terazinin güvenilir olduğunu söylemek mümkündür.</a:t>
            </a:r>
          </a:p>
          <a:p>
            <a:pPr marL="0" indent="0">
              <a:buNone/>
            </a:pPr>
            <a:endParaRPr lang="tr-TR" sz="1800" b="1" dirty="0"/>
          </a:p>
          <a:p>
            <a:r>
              <a:rPr lang="tr-TR" sz="1800" b="1" dirty="0"/>
              <a:t>Ölçme işleminin tutarlı, dengeli ve tekrarlanabilir olması güvenilirliği de beraberinde getirmektedir</a:t>
            </a:r>
          </a:p>
          <a:p>
            <a:endParaRPr lang="tr-TR" sz="1800" b="1" dirty="0"/>
          </a:p>
          <a:p>
            <a:r>
              <a:rPr lang="tr-TR" sz="1800" b="1" dirty="0"/>
              <a:t>Yani aynı alanda, aynı yoğunlukta ve aynı ölçeklerle yapılan araştırmanın aynı sonucu sağlaması gerekmektedir.</a:t>
            </a:r>
          </a:p>
          <a:p>
            <a:endParaRPr lang="tr-TR" sz="1800" b="1" dirty="0"/>
          </a:p>
          <a:p>
            <a:endParaRPr lang="tr-TR" sz="1800" b="1" dirty="0"/>
          </a:p>
        </p:txBody>
      </p:sp>
    </p:spTree>
    <p:extLst>
      <p:ext uri="{BB962C8B-B14F-4D97-AF65-F5344CB8AC3E}">
        <p14:creationId xmlns:p14="http://schemas.microsoft.com/office/powerpoint/2010/main" val="1822691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Güvenilirliği Sağlayan Unsurlar</a:t>
            </a:r>
          </a:p>
        </p:txBody>
      </p:sp>
      <p:sp>
        <p:nvSpPr>
          <p:cNvPr id="3" name="İçerik Yer Tutucusu 2"/>
          <p:cNvSpPr>
            <a:spLocks noGrp="1"/>
          </p:cNvSpPr>
          <p:nvPr>
            <p:ph idx="1"/>
          </p:nvPr>
        </p:nvSpPr>
        <p:spPr>
          <a:xfrm>
            <a:off x="907366" y="2060038"/>
            <a:ext cx="7721093" cy="3230629"/>
          </a:xfrm>
        </p:spPr>
        <p:txBody>
          <a:bodyPr>
            <a:normAutofit lnSpcReduction="10000"/>
          </a:bodyPr>
          <a:lstStyle/>
          <a:p>
            <a:pPr marL="0" indent="0">
              <a:buNone/>
            </a:pPr>
            <a:r>
              <a:rPr lang="tr-TR" sz="1500" b="1" dirty="0">
                <a:solidFill>
                  <a:srgbClr val="C00000"/>
                </a:solidFill>
              </a:rPr>
              <a:t>Zamana Göre Değişmezlik</a:t>
            </a:r>
            <a:r>
              <a:rPr lang="tr-TR" dirty="0">
                <a:solidFill>
                  <a:srgbClr val="C00000"/>
                </a:solidFill>
              </a:rPr>
              <a:t>: </a:t>
            </a:r>
          </a:p>
          <a:p>
            <a:endParaRPr lang="tr-TR" dirty="0"/>
          </a:p>
          <a:p>
            <a:r>
              <a:rPr lang="tr-TR" sz="1800" b="1" dirty="0"/>
              <a:t>Herhangi bir şeyin aynı koşullar altında ve belirli bir zaman aralığı ile ölçülmesi sonucunda elde edilen veri grupları arasında bir ilişkinin (</a:t>
            </a:r>
            <a:r>
              <a:rPr lang="tr-TR" sz="1800" b="1" dirty="0" err="1"/>
              <a:t>kolerasyon</a:t>
            </a:r>
            <a:r>
              <a:rPr lang="tr-TR" sz="1800" b="1" dirty="0"/>
              <a:t> katsayısının) olması gerekmektedir. </a:t>
            </a:r>
          </a:p>
          <a:p>
            <a:pPr marL="0" indent="0">
              <a:buNone/>
            </a:pPr>
            <a:endParaRPr lang="tr-TR" sz="1800" b="1" dirty="0"/>
          </a:p>
          <a:p>
            <a:r>
              <a:rPr lang="tr-TR" sz="1800" b="1" dirty="0"/>
              <a:t>Eğer iki ölçme arasındaki </a:t>
            </a:r>
            <a:r>
              <a:rPr lang="tr-TR" sz="1800" b="1" dirty="0" err="1"/>
              <a:t>kolerasyon</a:t>
            </a:r>
            <a:r>
              <a:rPr lang="tr-TR" sz="1800" b="1" dirty="0"/>
              <a:t> katsayısı yüksekse güvenilirlikten söz edilebilir. Başka bir ifadeyle, bir ölçek aynı örneğe uygulandığında aynı sonuçları veriyorsa güvenilir kabul edilir.</a:t>
            </a:r>
          </a:p>
        </p:txBody>
      </p:sp>
    </p:spTree>
    <p:extLst>
      <p:ext uri="{BB962C8B-B14F-4D97-AF65-F5344CB8AC3E}">
        <p14:creationId xmlns:p14="http://schemas.microsoft.com/office/powerpoint/2010/main" val="3087549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29397" y="1690761"/>
            <a:ext cx="7299062" cy="3599906"/>
          </a:xfrm>
        </p:spPr>
        <p:txBody>
          <a:bodyPr/>
          <a:lstStyle/>
          <a:p>
            <a:r>
              <a:rPr lang="tr-TR" dirty="0"/>
              <a:t>B</a:t>
            </a:r>
            <a:r>
              <a:rPr lang="tr-TR" sz="1800" b="1" dirty="0"/>
              <a:t>ir soru kağıdı değişik zamanlarda aynı bireylere uygulandığında aynı sonuçların alınması gerekmektedir.</a:t>
            </a:r>
          </a:p>
          <a:p>
            <a:endParaRPr lang="tr-TR" sz="1800" b="1" dirty="0"/>
          </a:p>
          <a:p>
            <a:r>
              <a:rPr lang="tr-TR" sz="1800" b="1" dirty="0"/>
              <a:t> Burada iki ölçme arasında ne kadar zaman bırakılacağı hususu önem kazanmaktadır. </a:t>
            </a:r>
          </a:p>
          <a:p>
            <a:endParaRPr lang="tr-TR" sz="1800" b="1" dirty="0"/>
          </a:p>
          <a:p>
            <a:r>
              <a:rPr lang="tr-TR" sz="1800" b="1" dirty="0"/>
              <a:t>Zamanın kısa olması hatırlamayı kolaylaştırırken; zamanın uzun olması durumunda ise ölçülen özellikte bazı değişmeler meydana gelebilmekte, bu ise aynı koşulların sağlanmasını güçleştirmektedir.</a:t>
            </a:r>
          </a:p>
        </p:txBody>
      </p:sp>
    </p:spTree>
    <p:extLst>
      <p:ext uri="{BB962C8B-B14F-4D97-AF65-F5344CB8AC3E}">
        <p14:creationId xmlns:p14="http://schemas.microsoft.com/office/powerpoint/2010/main" val="2824617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Bağımsız Gözlemciler Arası Uyum</a:t>
            </a:r>
          </a:p>
        </p:txBody>
      </p:sp>
      <p:sp>
        <p:nvSpPr>
          <p:cNvPr id="3" name="İçerik Yer Tutucusu 2"/>
          <p:cNvSpPr>
            <a:spLocks noGrp="1"/>
          </p:cNvSpPr>
          <p:nvPr>
            <p:ph idx="1"/>
          </p:nvPr>
        </p:nvSpPr>
        <p:spPr>
          <a:xfrm>
            <a:off x="907366" y="2049487"/>
            <a:ext cx="7721093" cy="3545059"/>
          </a:xfrm>
        </p:spPr>
        <p:txBody>
          <a:bodyPr>
            <a:normAutofit/>
          </a:bodyPr>
          <a:lstStyle/>
          <a:p>
            <a:r>
              <a:rPr lang="tr-TR" sz="1800" b="1" dirty="0"/>
              <a:t>Diğer ölçütlerin pratik olmadığı durumlarda bağımsız gözlemciler arası  uyum yöntemine başvurulmaktadır.</a:t>
            </a:r>
          </a:p>
          <a:p>
            <a:r>
              <a:rPr lang="tr-TR" sz="1800" b="1" dirty="0"/>
              <a:t>Bu yöntemde birden çok gözlemci birbirinden bağımsız olarak aynı şeyleri ölçmeye çalışır. </a:t>
            </a:r>
          </a:p>
          <a:p>
            <a:pPr marL="0" indent="0">
              <a:buNone/>
            </a:pPr>
            <a:endParaRPr lang="tr-TR" sz="1800" b="1" dirty="0"/>
          </a:p>
          <a:p>
            <a:r>
              <a:rPr lang="tr-TR" sz="1800" b="1" dirty="0"/>
              <a:t>Gözlemcilerin ölçümlerinin ortalaması alınarak her durum için bir değer bulunur.</a:t>
            </a:r>
          </a:p>
          <a:p>
            <a:r>
              <a:rPr lang="tr-TR" sz="1800" b="1" dirty="0"/>
              <a:t>Gözlemci sayısı arttıkça güvenilirliğin de artacağı kabul edilen bu yöntemde, gözlem sonuçlarının  birbirine yakın olmasının  güvenilirlik oranını artıracağı kabul edilir.</a:t>
            </a:r>
          </a:p>
        </p:txBody>
      </p:sp>
    </p:spTree>
    <p:extLst>
      <p:ext uri="{BB962C8B-B14F-4D97-AF65-F5344CB8AC3E}">
        <p14:creationId xmlns:p14="http://schemas.microsoft.com/office/powerpoint/2010/main" val="40593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 Tutarlılık</a:t>
            </a:r>
          </a:p>
        </p:txBody>
      </p:sp>
      <p:sp>
        <p:nvSpPr>
          <p:cNvPr id="3" name="İçerik Yer Tutucusu 2"/>
          <p:cNvSpPr>
            <a:spLocks noGrp="1"/>
          </p:cNvSpPr>
          <p:nvPr>
            <p:ph idx="1"/>
          </p:nvPr>
        </p:nvSpPr>
        <p:spPr>
          <a:xfrm>
            <a:off x="854613" y="2186647"/>
            <a:ext cx="7773847" cy="3104020"/>
          </a:xfrm>
        </p:spPr>
        <p:txBody>
          <a:bodyPr>
            <a:normAutofit/>
          </a:bodyPr>
          <a:lstStyle/>
          <a:p>
            <a:r>
              <a:rPr lang="tr-TR" sz="1800" b="1" dirty="0"/>
              <a:t>Her ölçme aracının belirli bir amacı gerçekleştirmek için birbirinden bağımsız değişkenlerden oluştuğu ve bunların her birinin de eşit ağırlıklara sahip olduğu kabul edilir.</a:t>
            </a:r>
          </a:p>
          <a:p>
            <a:pPr marL="0" indent="0">
              <a:buNone/>
            </a:pPr>
            <a:r>
              <a:rPr lang="tr-TR" sz="1800" b="1" dirty="0"/>
              <a:t> </a:t>
            </a:r>
          </a:p>
          <a:p>
            <a:r>
              <a:rPr lang="tr-TR" sz="1800" b="1" dirty="0"/>
              <a:t>Bunun sayısal olarak hesaplanabilmesi için madde istatistikleri (</a:t>
            </a:r>
            <a:r>
              <a:rPr lang="tr-TR" sz="1800" b="1" dirty="0" err="1"/>
              <a:t>Kuder-Richardson</a:t>
            </a:r>
            <a:r>
              <a:rPr lang="tr-TR" sz="1800" b="1" dirty="0"/>
              <a:t> formülleri), bölünmüş test çözümlemeleri ve eş (paralel) formlu ölçü araçları kullanılmaktadır.</a:t>
            </a:r>
          </a:p>
        </p:txBody>
      </p:sp>
    </p:spTree>
    <p:extLst>
      <p:ext uri="{BB962C8B-B14F-4D97-AF65-F5344CB8AC3E}">
        <p14:creationId xmlns:p14="http://schemas.microsoft.com/office/powerpoint/2010/main" val="3912941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Geçerlilik</a:t>
            </a:r>
          </a:p>
        </p:txBody>
      </p:sp>
      <p:sp>
        <p:nvSpPr>
          <p:cNvPr id="3" name="İçerik Yer Tutucusu 2"/>
          <p:cNvSpPr>
            <a:spLocks noGrp="1"/>
          </p:cNvSpPr>
          <p:nvPr>
            <p:ph idx="1"/>
          </p:nvPr>
        </p:nvSpPr>
        <p:spPr>
          <a:xfrm>
            <a:off x="1107831" y="2457450"/>
            <a:ext cx="7520628" cy="2833217"/>
          </a:xfrm>
        </p:spPr>
        <p:txBody>
          <a:bodyPr>
            <a:normAutofit/>
          </a:bodyPr>
          <a:lstStyle/>
          <a:p>
            <a:r>
              <a:rPr lang="tr-TR" sz="1800" b="1" dirty="0"/>
              <a:t>Bilimselliği sağlamak için güvenilirlik zorunlu fakat yeterli bir koşul değildir.</a:t>
            </a:r>
          </a:p>
          <a:p>
            <a:pPr marL="0" indent="0">
              <a:buNone/>
            </a:pPr>
            <a:endParaRPr lang="tr-TR" sz="1800" b="1" dirty="0"/>
          </a:p>
          <a:p>
            <a:r>
              <a:rPr lang="tr-TR" sz="1800" b="1" dirty="0"/>
              <a:t> Aynı zamanda araştırma sonuçlarının geçerliliğinin de olması gerekir. </a:t>
            </a:r>
          </a:p>
          <a:p>
            <a:pPr marL="0" indent="0">
              <a:buNone/>
            </a:pPr>
            <a:endParaRPr lang="tr-TR" sz="1800" b="1" dirty="0"/>
          </a:p>
          <a:p>
            <a:r>
              <a:rPr lang="tr-TR" sz="1800" b="1" dirty="0"/>
              <a:t>Bu sebeple güvenilirlik ve geçerliliğin bir arada bulunması olmazsa olmaz bir koşul olarak karşımıza çıkmaktadır.</a:t>
            </a:r>
          </a:p>
        </p:txBody>
      </p:sp>
    </p:spTree>
    <p:extLst>
      <p:ext uri="{BB962C8B-B14F-4D97-AF65-F5344CB8AC3E}">
        <p14:creationId xmlns:p14="http://schemas.microsoft.com/office/powerpoint/2010/main" val="393973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02324" y="1627456"/>
            <a:ext cx="7626136" cy="4040945"/>
          </a:xfrm>
        </p:spPr>
        <p:txBody>
          <a:bodyPr>
            <a:noAutofit/>
          </a:bodyPr>
          <a:lstStyle/>
          <a:p>
            <a:r>
              <a:rPr lang="tr-TR" sz="1800" b="1" dirty="0"/>
              <a:t>Araştırmada elde edilen verilerin konuyu gerçekte olduğu gibi tanımlaması gerekir.</a:t>
            </a:r>
          </a:p>
          <a:p>
            <a:r>
              <a:rPr lang="tr-TR" sz="1800" b="1" dirty="0"/>
              <a:t>Geçerlilik gerçekte ölçülmesi gerekeni ölçme sorunuyla ilgilidir. </a:t>
            </a:r>
          </a:p>
          <a:p>
            <a:r>
              <a:rPr lang="tr-TR" sz="1800" b="1" dirty="0"/>
              <a:t>Bir ölçme aracının geçerli olabilmesi için ölçtüğü konuyla ilişkili olması ve ölçme işlemini hatasız gerçekleştirmesi şarttır.</a:t>
            </a:r>
          </a:p>
          <a:p>
            <a:endParaRPr lang="tr-TR" sz="1800" b="1" dirty="0"/>
          </a:p>
          <a:p>
            <a:r>
              <a:rPr lang="tr-TR" sz="1800" b="1" dirty="0"/>
              <a:t>her seferinde 50 gram fazla tartan bir terazinin yaptığı ölçme işlemi güvenilir kabul edilebilir. Zira her defasında 50 gram fazla tarttığı bilindiğinden bu işlem güvenilir kabul edilmekle birlikte, geçerli bir ölçüm kabul edilmez. Burada terazinin 50 gram fazla tartması gerçeği yansıtmadığından geçerlilikten söz edilememektedir.</a:t>
            </a:r>
          </a:p>
        </p:txBody>
      </p:sp>
    </p:spTree>
    <p:extLst>
      <p:ext uri="{BB962C8B-B14F-4D97-AF65-F5344CB8AC3E}">
        <p14:creationId xmlns:p14="http://schemas.microsoft.com/office/powerpoint/2010/main" val="1539954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5542" y="1669659"/>
            <a:ext cx="7372918" cy="3621008"/>
          </a:xfrm>
        </p:spPr>
        <p:txBody>
          <a:bodyPr>
            <a:normAutofit/>
          </a:bodyPr>
          <a:lstStyle/>
          <a:p>
            <a:r>
              <a:rPr lang="tr-TR" sz="1800" b="1" dirty="0"/>
              <a:t>Geçerlilik evrensel değildir. Bir ölçü aracı sadece belirli bir amaç ve belirli koşullar için geçerlidir. Bu bağlamda, herhangi bir amaç ve durum için geçerli olan bir ölçme aracı başka bir amaç için geçerli olmayabilir.</a:t>
            </a:r>
          </a:p>
          <a:p>
            <a:endParaRPr lang="tr-TR" sz="1800" b="1" dirty="0"/>
          </a:p>
          <a:p>
            <a:r>
              <a:rPr lang="tr-TR" sz="1800" b="1" dirty="0"/>
              <a:t>Örneğin, bir öğrenci grubuna uygulandığında geçerli olabilen bir test  başka bir gruba uygulandığında geçerli olmayabilir.</a:t>
            </a:r>
          </a:p>
          <a:p>
            <a:r>
              <a:rPr lang="tr-TR" sz="1800" b="1" dirty="0"/>
              <a:t> Bunun sebebi ise, ölçme işleminin birçok değişkenin etkisi altında yapılmasıdır.</a:t>
            </a:r>
          </a:p>
        </p:txBody>
      </p:sp>
    </p:spTree>
    <p:extLst>
      <p:ext uri="{BB962C8B-B14F-4D97-AF65-F5344CB8AC3E}">
        <p14:creationId xmlns:p14="http://schemas.microsoft.com/office/powerpoint/2010/main" val="1688863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86264" y="1954530"/>
            <a:ext cx="7742195" cy="3851031"/>
          </a:xfrm>
        </p:spPr>
        <p:txBody>
          <a:bodyPr>
            <a:normAutofit/>
          </a:bodyPr>
          <a:lstStyle/>
          <a:p>
            <a:r>
              <a:rPr lang="tr-TR" sz="1800" b="1" dirty="0"/>
              <a:t>Bireyler arasındaki bilgi, zeka, eğitim, </a:t>
            </a:r>
            <a:r>
              <a:rPr lang="tr-TR" sz="1800" b="1" dirty="0" err="1"/>
              <a:t>toplusal</a:t>
            </a:r>
            <a:r>
              <a:rPr lang="tr-TR" sz="1800" b="1" dirty="0"/>
              <a:t> konum vb. gibi farklılıklar,</a:t>
            </a:r>
          </a:p>
          <a:p>
            <a:r>
              <a:rPr lang="tr-TR" sz="1800" b="1" dirty="0"/>
              <a:t>-Bireyin uygulama anında içinde bulunduğu psikolojik, sosyal, sağlık vb. koşullar,</a:t>
            </a:r>
          </a:p>
          <a:p>
            <a:r>
              <a:rPr lang="tr-TR" sz="1800" b="1" dirty="0"/>
              <a:t>-Uygulama ortamı (iş, zaman ve ortamdaki diğer koşullardan etkilenme.),</a:t>
            </a:r>
          </a:p>
          <a:p>
            <a:r>
              <a:rPr lang="tr-TR" sz="1800" b="1" dirty="0"/>
              <a:t>-Soruların yeterince açık olmayışı,</a:t>
            </a:r>
          </a:p>
          <a:p>
            <a:r>
              <a:rPr lang="tr-TR" sz="1800" b="1" dirty="0"/>
              <a:t>-Uygulayıcıların farklı tutumları (soru düzeyinin değiştirilmesi, konuşma ve ilişki kurma biçimi vb.),</a:t>
            </a:r>
          </a:p>
          <a:p>
            <a:r>
              <a:rPr lang="tr-TR" sz="1800" b="1" dirty="0"/>
              <a:t>- Teknik hatalar (yönerge hatası, yanlış işaretleme vb.)</a:t>
            </a:r>
          </a:p>
          <a:p>
            <a:endParaRPr lang="tr-TR" dirty="0"/>
          </a:p>
        </p:txBody>
      </p:sp>
      <p:sp>
        <p:nvSpPr>
          <p:cNvPr id="5" name="Unvan 4"/>
          <p:cNvSpPr>
            <a:spLocks noGrp="1"/>
          </p:cNvSpPr>
          <p:nvPr>
            <p:ph type="title"/>
          </p:nvPr>
        </p:nvSpPr>
        <p:spPr>
          <a:xfrm>
            <a:off x="1329397" y="1325332"/>
            <a:ext cx="7299062" cy="629198"/>
          </a:xfrm>
        </p:spPr>
        <p:txBody>
          <a:bodyPr>
            <a:normAutofit/>
          </a:bodyPr>
          <a:lstStyle/>
          <a:p>
            <a:pPr algn="ctr"/>
            <a:r>
              <a:rPr lang="tr-TR" sz="2100" dirty="0"/>
              <a:t>Güvenilirlik ve geçerliliği etkileyen  değişkenler </a:t>
            </a:r>
          </a:p>
        </p:txBody>
      </p:sp>
    </p:spTree>
    <p:extLst>
      <p:ext uri="{BB962C8B-B14F-4D97-AF65-F5344CB8AC3E}">
        <p14:creationId xmlns:p14="http://schemas.microsoft.com/office/powerpoint/2010/main" val="2970574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87194" y="1325333"/>
            <a:ext cx="7856806" cy="681951"/>
          </a:xfrm>
        </p:spPr>
        <p:txBody>
          <a:bodyPr>
            <a:normAutofit/>
          </a:bodyPr>
          <a:lstStyle/>
          <a:p>
            <a:r>
              <a:rPr lang="tr-TR" sz="2100" dirty="0"/>
              <a:t>Kamuoyu Araştırmalarının güvenilirlik ve geçerlilik sorunları</a:t>
            </a:r>
          </a:p>
        </p:txBody>
      </p:sp>
      <p:sp>
        <p:nvSpPr>
          <p:cNvPr id="3" name="İçerik Yer Tutucusu 2"/>
          <p:cNvSpPr>
            <a:spLocks noGrp="1"/>
          </p:cNvSpPr>
          <p:nvPr>
            <p:ph idx="1"/>
          </p:nvPr>
        </p:nvSpPr>
        <p:spPr>
          <a:xfrm>
            <a:off x="1287193" y="2123343"/>
            <a:ext cx="7341266" cy="3167324"/>
          </a:xfrm>
        </p:spPr>
        <p:txBody>
          <a:bodyPr>
            <a:normAutofit/>
          </a:bodyPr>
          <a:lstStyle/>
          <a:p>
            <a:r>
              <a:rPr lang="tr-TR" sz="1800" dirty="0">
                <a:solidFill>
                  <a:srgbClr val="C00000"/>
                </a:solidFill>
              </a:rPr>
              <a:t>Örneklem Hatalarından Kaynaklanan Sorunlar</a:t>
            </a:r>
          </a:p>
          <a:p>
            <a:endParaRPr lang="tr-TR" sz="1800" dirty="0">
              <a:solidFill>
                <a:srgbClr val="C00000"/>
              </a:solidFill>
            </a:endParaRPr>
          </a:p>
          <a:p>
            <a:pPr lvl="1"/>
            <a:r>
              <a:rPr lang="tr-TR" sz="1650" b="1" dirty="0"/>
              <a:t>a- Örneklemin evreni temsil niteliğine sahip olamaması,</a:t>
            </a:r>
          </a:p>
          <a:p>
            <a:endParaRPr lang="tr-TR" sz="1800" b="1" dirty="0"/>
          </a:p>
          <a:p>
            <a:pPr lvl="1"/>
            <a:r>
              <a:rPr lang="tr-TR" sz="1650" b="1" dirty="0"/>
              <a:t>b- Örneklemin gerekli olan sayının altında olması,</a:t>
            </a:r>
          </a:p>
          <a:p>
            <a:endParaRPr lang="tr-TR" sz="1800" b="1" dirty="0"/>
          </a:p>
          <a:p>
            <a:pPr lvl="1"/>
            <a:r>
              <a:rPr lang="tr-TR" sz="1650" b="1" dirty="0"/>
              <a:t>c- Örneklemin yeterli olan sayının üzerinde olması.</a:t>
            </a:r>
          </a:p>
          <a:p>
            <a:endParaRPr lang="tr-TR" sz="1800" dirty="0">
              <a:solidFill>
                <a:srgbClr val="C00000"/>
              </a:solidFill>
            </a:endParaRPr>
          </a:p>
        </p:txBody>
      </p:sp>
    </p:spTree>
    <p:extLst>
      <p:ext uri="{BB962C8B-B14F-4D97-AF65-F5344CB8AC3E}">
        <p14:creationId xmlns:p14="http://schemas.microsoft.com/office/powerpoint/2010/main" val="1363285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86729" y="1775167"/>
            <a:ext cx="7691511" cy="3515500"/>
          </a:xfrm>
        </p:spPr>
        <p:txBody>
          <a:bodyPr>
            <a:normAutofit/>
          </a:bodyPr>
          <a:lstStyle/>
          <a:p>
            <a:pPr marL="0" indent="0">
              <a:buNone/>
            </a:pPr>
            <a:r>
              <a:rPr lang="tr-TR" sz="1800" b="1" dirty="0">
                <a:solidFill>
                  <a:srgbClr val="C00000"/>
                </a:solidFill>
              </a:rPr>
              <a:t>Kullanılan Göstergelerin Geçerliliğinden Kaynaklanan Sorunlar</a:t>
            </a:r>
          </a:p>
          <a:p>
            <a:endParaRPr lang="tr-TR" sz="1800" b="1" dirty="0">
              <a:solidFill>
                <a:srgbClr val="C00000"/>
              </a:solidFill>
            </a:endParaRPr>
          </a:p>
          <a:p>
            <a:r>
              <a:rPr lang="tr-TR" sz="1800" b="1" dirty="0"/>
              <a:t>Bazı durumlarda kullanılan göstergeler, ölçülmek istenilen fenomeni ölçmede yetersiz kalabilmektedir. </a:t>
            </a:r>
          </a:p>
          <a:p>
            <a:endParaRPr lang="tr-TR" sz="1800" b="1" dirty="0"/>
          </a:p>
          <a:p>
            <a:r>
              <a:rPr lang="tr-TR" sz="1800" b="1" dirty="0"/>
              <a:t>Dolayısıyla bir araştırmada ele alınması amaçlanan kavramları tahmin etmeye yarayacak en geçerli  göstergeler oluşturularak, gerçek fenomenin mümkün olduğu kadar az hata payı ile tahmin edilmesine çalışılmalıdır.</a:t>
            </a:r>
          </a:p>
        </p:txBody>
      </p:sp>
    </p:spTree>
    <p:extLst>
      <p:ext uri="{BB962C8B-B14F-4D97-AF65-F5344CB8AC3E}">
        <p14:creationId xmlns:p14="http://schemas.microsoft.com/office/powerpoint/2010/main" val="3701790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tr-TR" sz="1800" b="1" dirty="0">
                <a:solidFill>
                  <a:srgbClr val="C00000"/>
                </a:solidFill>
              </a:rPr>
              <a:t>Araştırma Tekniğinden Kaynaklanan Sorunlar</a:t>
            </a:r>
          </a:p>
          <a:p>
            <a:pPr marL="0" indent="0">
              <a:buNone/>
            </a:pPr>
            <a:endParaRPr lang="tr-TR" sz="1800" b="1" dirty="0">
              <a:solidFill>
                <a:srgbClr val="C00000"/>
              </a:solidFill>
            </a:endParaRPr>
          </a:p>
          <a:p>
            <a:pPr marL="0" indent="0">
              <a:buNone/>
            </a:pPr>
            <a:r>
              <a:rPr lang="tr-TR" sz="1800" b="1" dirty="0"/>
              <a:t>	Uygun araştırma yöntemlerinin seçilmesi, anketin doğru 	bir şekilde hazırlanmaması ve uygun koşullarda 	gerçekleştirilmemesi gibi durumları kapsamaktadır.</a:t>
            </a:r>
          </a:p>
        </p:txBody>
      </p:sp>
    </p:spTree>
    <p:extLst>
      <p:ext uri="{BB962C8B-B14F-4D97-AF65-F5344CB8AC3E}">
        <p14:creationId xmlns:p14="http://schemas.microsoft.com/office/powerpoint/2010/main" val="27040995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4526" y="1490297"/>
            <a:ext cx="7997483" cy="3800370"/>
          </a:xfrm>
        </p:spPr>
        <p:txBody>
          <a:bodyPr>
            <a:normAutofit/>
          </a:bodyPr>
          <a:lstStyle/>
          <a:p>
            <a:pPr marL="0" indent="0">
              <a:buNone/>
            </a:pPr>
            <a:r>
              <a:rPr lang="tr-TR" sz="1800" b="1" dirty="0">
                <a:solidFill>
                  <a:srgbClr val="C00000"/>
                </a:solidFill>
              </a:rPr>
              <a:t>Güvenilirliğin Ölçülmesi Sorunları</a:t>
            </a:r>
          </a:p>
          <a:p>
            <a:pPr marL="0" indent="0">
              <a:buNone/>
            </a:pPr>
            <a:endParaRPr lang="tr-TR" dirty="0"/>
          </a:p>
          <a:p>
            <a:pPr marL="0" indent="0">
              <a:buNone/>
            </a:pPr>
            <a:r>
              <a:rPr lang="tr-TR" sz="1800" b="1" dirty="0"/>
              <a:t>Güvenilirliği test etmek için, aynı ölçüm değişik yer ve zamanlarda, aynı kimseler üzerinde yeniden uygulanır. </a:t>
            </a:r>
          </a:p>
          <a:p>
            <a:pPr marL="0" indent="0">
              <a:buNone/>
            </a:pPr>
            <a:r>
              <a:rPr lang="tr-TR" sz="1800" b="1" dirty="0"/>
              <a:t>Tekrarlama yöntemi adı verilen bu yöntem, güvenilirliği ölçmede yeterli değildir. </a:t>
            </a:r>
          </a:p>
          <a:p>
            <a:pPr marL="0" indent="0">
              <a:buNone/>
            </a:pPr>
            <a:r>
              <a:rPr lang="tr-TR" sz="1800" b="1" dirty="0"/>
              <a:t>iki test arasında geçen süre içerisinde deneklerde bir değişiklik olup olmadığının gözlemlenmesi zordur. </a:t>
            </a:r>
          </a:p>
          <a:p>
            <a:pPr marL="0" indent="0">
              <a:buNone/>
            </a:pPr>
            <a:r>
              <a:rPr lang="tr-TR" sz="1800" b="1" dirty="0"/>
              <a:t>Zaman ve yerin değişmesi sonuçları da etkileyebileceğinden her zaman sağlıklı sonuçlar alınamayabilir.</a:t>
            </a:r>
          </a:p>
          <a:p>
            <a:endParaRPr lang="tr-TR" dirty="0"/>
          </a:p>
          <a:p>
            <a:endParaRPr lang="tr-TR" dirty="0"/>
          </a:p>
        </p:txBody>
      </p:sp>
    </p:spTree>
    <p:extLst>
      <p:ext uri="{BB962C8B-B14F-4D97-AF65-F5344CB8AC3E}">
        <p14:creationId xmlns:p14="http://schemas.microsoft.com/office/powerpoint/2010/main" val="3918541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A398E2-9251-4F0A-83EC-B91919805ECF}"/>
              </a:ext>
            </a:extLst>
          </p:cNvPr>
          <p:cNvSpPr>
            <a:spLocks noGrp="1"/>
          </p:cNvSpPr>
          <p:nvPr>
            <p:ph type="title"/>
          </p:nvPr>
        </p:nvSpPr>
        <p:spPr/>
        <p:txBody>
          <a:bodyPr/>
          <a:lstStyle/>
          <a:p>
            <a:r>
              <a:rPr lang="tr-TR" dirty="0" smtClean="0"/>
              <a:t>Dersin Kaynakları</a:t>
            </a:r>
            <a:endParaRPr lang="tr-TR" dirty="0"/>
          </a:p>
        </p:txBody>
      </p:sp>
      <p:sp>
        <p:nvSpPr>
          <p:cNvPr id="3" name="İçerik Yer Tutucusu 2">
            <a:extLst>
              <a:ext uri="{FF2B5EF4-FFF2-40B4-BE49-F238E27FC236}">
                <a16:creationId xmlns:a16="http://schemas.microsoft.com/office/drawing/2014/main" id="{F7AA1610-AF3A-45AE-A608-F083657FC4A3}"/>
              </a:ext>
            </a:extLst>
          </p:cNvPr>
          <p:cNvSpPr>
            <a:spLocks noGrp="1"/>
          </p:cNvSpPr>
          <p:nvPr>
            <p:ph idx="1"/>
          </p:nvPr>
        </p:nvSpPr>
        <p:spPr/>
        <p:txBody>
          <a:bodyPr/>
          <a:lstStyle/>
          <a:p>
            <a:r>
              <a:rPr lang="tr-TR" sz="2400" i="1" dirty="0" err="1" smtClean="0"/>
              <a:t>Celinda</a:t>
            </a:r>
            <a:r>
              <a:rPr lang="tr-TR" sz="2400" i="1" dirty="0" smtClean="0"/>
              <a:t> C. Lake, Pat </a:t>
            </a:r>
            <a:r>
              <a:rPr lang="tr-TR" sz="2400" i="1" dirty="0" err="1" smtClean="0"/>
              <a:t>Callbek</a:t>
            </a:r>
            <a:r>
              <a:rPr lang="tr-TR" sz="2400" i="1" dirty="0" smtClean="0"/>
              <a:t> </a:t>
            </a:r>
            <a:r>
              <a:rPr lang="tr-TR" sz="2400" i="1" dirty="0" err="1" smtClean="0"/>
              <a:t>Harper</a:t>
            </a:r>
            <a:r>
              <a:rPr lang="tr-TR" sz="2400" i="1" dirty="0" smtClean="0"/>
              <a:t>, Kamuoyu Araştırmaları, Eğitim Kitabevi Yayınları </a:t>
            </a:r>
          </a:p>
          <a:p>
            <a:r>
              <a:rPr lang="tr-TR" sz="2400" i="1" dirty="0" smtClean="0"/>
              <a:t>Kavak Bahtışen, Pazarlama ve Pazar Araştırmaları, Detay Yayıncılık,</a:t>
            </a:r>
          </a:p>
          <a:p>
            <a:r>
              <a:rPr lang="tr-TR" sz="2400" i="1" dirty="0" smtClean="0"/>
              <a:t>Güz Nurettin, Haberde Yönlendirme ve Kamuoyu Araştırmaları, Nobel Yayıncılık</a:t>
            </a:r>
          </a:p>
          <a:p>
            <a:r>
              <a:rPr lang="tr-TR" sz="2400" i="1" dirty="0" err="1" smtClean="0"/>
              <a:t>Terkan</a:t>
            </a:r>
            <a:r>
              <a:rPr lang="tr-TR" sz="2400" i="1" dirty="0" smtClean="0"/>
              <a:t> Banu, Gündem Belirleme, Tablet Kitabevi</a:t>
            </a:r>
          </a:p>
          <a:p>
            <a:r>
              <a:rPr lang="tr-TR" sz="2400" i="1" dirty="0" err="1" smtClean="0"/>
              <a:t>Arsev</a:t>
            </a:r>
            <a:r>
              <a:rPr lang="tr-TR" sz="2400" i="1" dirty="0" smtClean="0"/>
              <a:t> Bektaş, Kamuoyu İletişim ve Demokrasi, Bağlam Yayınevi</a:t>
            </a:r>
          </a:p>
          <a:p>
            <a:endParaRPr lang="tr-TR" dirty="0"/>
          </a:p>
        </p:txBody>
      </p:sp>
    </p:spTree>
    <p:extLst>
      <p:ext uri="{BB962C8B-B14F-4D97-AF65-F5344CB8AC3E}">
        <p14:creationId xmlns:p14="http://schemas.microsoft.com/office/powerpoint/2010/main" val="3508443864"/>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ders 4</Template>
  <TotalTime>2</TotalTime>
  <Words>1477</Words>
  <Application>Microsoft Office PowerPoint</Application>
  <PresentationFormat>Ekran Gösterisi (4:3)</PresentationFormat>
  <Paragraphs>188</Paragraphs>
  <Slides>35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35</vt:i4>
      </vt:variant>
    </vt:vector>
  </HeadingPairs>
  <TitlesOfParts>
    <vt:vector size="39" baseType="lpstr">
      <vt:lpstr>Arial</vt:lpstr>
      <vt:lpstr>Calibri</vt:lpstr>
      <vt:lpstr>Times New Roman</vt:lpstr>
      <vt:lpstr>Varsayılan Tasarım</vt:lpstr>
      <vt:lpstr>PowerPoint Sunusu</vt:lpstr>
      <vt:lpstr>Kamuoyu Araştırmaları</vt:lpstr>
      <vt:lpstr>Tanımlar</vt:lpstr>
      <vt:lpstr>PowerPoint Sunusu</vt:lpstr>
      <vt:lpstr>PowerPoint Sunusu</vt:lpstr>
      <vt:lpstr>PowerPoint Sunusu</vt:lpstr>
      <vt:lpstr>Kamuoyu Araştırmalarının Konuları</vt:lpstr>
      <vt:lpstr>Kamuoyu Araştırmasında Elde Edilen Bilgiler</vt:lpstr>
      <vt:lpstr>PowerPoint Sunusu</vt:lpstr>
      <vt:lpstr>PowerPoint Sunusu</vt:lpstr>
      <vt:lpstr>PowerPoint Sunusu</vt:lpstr>
      <vt:lpstr>Kamuoyu araştırmalarının işlevleri</vt:lpstr>
      <vt:lpstr>Nitel ve Nicel Araştırma</vt:lpstr>
      <vt:lpstr>PowerPoint Sunusu</vt:lpstr>
      <vt:lpstr>Kamuoyu Araştırması Türleri</vt:lpstr>
      <vt:lpstr>Derinlemesine Gözlem </vt:lpstr>
      <vt:lpstr>Kısa Kamuoyu Araştırmaları </vt:lpstr>
      <vt:lpstr>Açıklayıcı Kamuoyu Araştırmaları </vt:lpstr>
      <vt:lpstr>Paneller</vt:lpstr>
      <vt:lpstr>Kamuoyu Araştırmalarında Geçerlik ve Güvenilirlik</vt:lpstr>
      <vt:lpstr>Güvenilirlik</vt:lpstr>
      <vt:lpstr>PowerPoint Sunusu</vt:lpstr>
      <vt:lpstr>Güvenilirliği Sağlayan Unsurlar</vt:lpstr>
      <vt:lpstr>PowerPoint Sunusu</vt:lpstr>
      <vt:lpstr>Bağımsız Gözlemciler Arası Uyum</vt:lpstr>
      <vt:lpstr>İç Tutarlılık</vt:lpstr>
      <vt:lpstr>Geçerlilik</vt:lpstr>
      <vt:lpstr>PowerPoint Sunusu</vt:lpstr>
      <vt:lpstr>PowerPoint Sunusu</vt:lpstr>
      <vt:lpstr>Güvenilirlik ve geçerliliği etkileyen  değişkenler </vt:lpstr>
      <vt:lpstr>Kamuoyu Araştırmalarının güvenilirlik ve geçerlilik sorunları</vt:lpstr>
      <vt:lpstr>PowerPoint Sunusu</vt:lpstr>
      <vt:lpstr>PowerPoint Sunusu</vt:lpstr>
      <vt:lpstr>PowerPoint Sunusu</vt:lpstr>
      <vt:lpstr>Dersin Kaynakları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Burcu</dc:creator>
  <cp:lastModifiedBy>Burcu</cp:lastModifiedBy>
  <cp:revision>1</cp:revision>
  <cp:lastPrinted>1601-01-01T00:00:00Z</cp:lastPrinted>
  <dcterms:created xsi:type="dcterms:W3CDTF">2020-03-18T11:07:26Z</dcterms:created>
  <dcterms:modified xsi:type="dcterms:W3CDTF">2020-03-18T11:10:22Z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